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9" r:id="rId3"/>
    <p:sldId id="264" r:id="rId4"/>
    <p:sldId id="261" r:id="rId5"/>
    <p:sldId id="265" r:id="rId6"/>
    <p:sldId id="266" r:id="rId7"/>
    <p:sldId id="256" r:id="rId8"/>
    <p:sldId id="262" r:id="rId9"/>
    <p:sldId id="274" r:id="rId10"/>
    <p:sldId id="267" r:id="rId11"/>
    <p:sldId id="268" r:id="rId12"/>
    <p:sldId id="269" r:id="rId13"/>
    <p:sldId id="270" r:id="rId14"/>
    <p:sldId id="275"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4" name="Рисунок 8" descr="132804_1.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571500" y="4286250"/>
            <a:ext cx="2827338" cy="2146300"/>
          </a:xfrm>
          <a:prstGeom prst="rect">
            <a:avLst/>
          </a:prstGeom>
          <a:noFill/>
          <a:ln w="9525">
            <a:noFill/>
            <a:miter lim="800000"/>
            <a:headEnd/>
            <a:tailEnd/>
          </a:ln>
        </p:spPr>
      </p:pic>
      <p:sp>
        <p:nvSpPr>
          <p:cNvPr id="5" name="Прямоугольник 4"/>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Заголовок 1"/>
          <p:cNvSpPr>
            <a:spLocks noGrp="1"/>
          </p:cNvSpPr>
          <p:nvPr>
            <p:ph type="ctrTitle"/>
          </p:nvPr>
        </p:nvSpPr>
        <p:spPr>
          <a:xfrm>
            <a:off x="714348" y="1357298"/>
            <a:ext cx="7772400" cy="1470025"/>
          </a:xfrm>
        </p:spPr>
        <p:txBody>
          <a:bodyPr/>
          <a:lstStyle/>
          <a:p>
            <a:r>
              <a:rPr lang="ru-RU" smtClean="0"/>
              <a:t>Образец заголовка</a:t>
            </a:r>
            <a:endParaRPr lang="ru-RU" dirty="0"/>
          </a:p>
        </p:txBody>
      </p:sp>
      <p:sp>
        <p:nvSpPr>
          <p:cNvPr id="3" name="Подзаголовок 2"/>
          <p:cNvSpPr>
            <a:spLocks noGrp="1"/>
          </p:cNvSpPr>
          <p:nvPr>
            <p:ph type="subTitle" idx="1"/>
          </p:nvPr>
        </p:nvSpPr>
        <p:spPr>
          <a:xfrm>
            <a:off x="1357290" y="2857496"/>
            <a:ext cx="6400800" cy="142876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6" name="Дата 3"/>
          <p:cNvSpPr>
            <a:spLocks noGrp="1"/>
          </p:cNvSpPr>
          <p:nvPr>
            <p:ph type="dt" sz="half" idx="10"/>
          </p:nvPr>
        </p:nvSpPr>
        <p:spPr/>
        <p:txBody>
          <a:bodyPr/>
          <a:lstStyle>
            <a:lvl1pPr>
              <a:defRPr/>
            </a:lvl1pPr>
          </a:lstStyle>
          <a:p>
            <a:pPr>
              <a:defRPr/>
            </a:pPr>
            <a:fld id="{659F0C34-65E6-4FA7-BC62-4BE6AB49FC7D}" type="datetimeFigureOut">
              <a:rPr lang="ru-RU"/>
              <a:pPr>
                <a:defRPr/>
              </a:pPr>
              <a:t>26.09.2017</a:t>
            </a:fld>
            <a:endParaRPr lang="ru-RU" dirty="0"/>
          </a:p>
        </p:txBody>
      </p:sp>
      <p:sp>
        <p:nvSpPr>
          <p:cNvPr id="7" name="Нижний колонтитул 4"/>
          <p:cNvSpPr>
            <a:spLocks noGrp="1"/>
          </p:cNvSpPr>
          <p:nvPr>
            <p:ph type="ftr" sz="quarter" idx="11"/>
          </p:nvPr>
        </p:nvSpPr>
        <p:spPr/>
        <p:txBody>
          <a:bodyPr/>
          <a:lstStyle>
            <a:lvl1pPr>
              <a:defRPr/>
            </a:lvl1pPr>
          </a:lstStyle>
          <a:p>
            <a:pPr>
              <a:defRPr/>
            </a:pPr>
            <a:endParaRPr lang="ru-RU" dirty="0"/>
          </a:p>
        </p:txBody>
      </p:sp>
      <p:sp>
        <p:nvSpPr>
          <p:cNvPr id="8" name="Номер слайда 5"/>
          <p:cNvSpPr>
            <a:spLocks noGrp="1"/>
          </p:cNvSpPr>
          <p:nvPr>
            <p:ph type="sldNum" sz="quarter" idx="12"/>
          </p:nvPr>
        </p:nvSpPr>
        <p:spPr/>
        <p:txBody>
          <a:bodyPr/>
          <a:lstStyle>
            <a:lvl1pPr>
              <a:defRPr/>
            </a:lvl1pPr>
          </a:lstStyle>
          <a:p>
            <a:pPr>
              <a:defRPr/>
            </a:pPr>
            <a:fld id="{83B4BF0F-6A4F-4E60-B520-8128D456A0F2}"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Прямоугольник 3"/>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17E9D06-AACC-4CB5-8943-EC52963F02A6}" type="datetimeFigureOut">
              <a:rPr lang="ru-RU"/>
              <a:pPr>
                <a:defRPr/>
              </a:pPr>
              <a:t>26.09.2017</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ECE123D6-5EAE-42B0-B066-BF4B52A9D885}"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Прямоугольник 3"/>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618DC04-1B8D-4517-A4F8-DB2A23BA7A47}" type="datetimeFigureOut">
              <a:rPr lang="ru-RU"/>
              <a:pPr>
                <a:defRPr/>
              </a:pPr>
              <a:t>26.09.2017</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7CBB262A-AAA4-4DD0-97CA-74F2FFC4D4EF}"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241A199-7DC6-4677-BDDD-60092E7B17BD}" type="datetimeFigureOut">
              <a:rPr lang="ru-RU"/>
              <a:pPr>
                <a:defRPr/>
              </a:pPr>
              <a:t>26.09.2017</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71AB0D36-5D74-489E-9CBD-E09DBD8DFF0C}"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4071942"/>
            <a:ext cx="7772400" cy="1362075"/>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714348" y="257174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2C93C3C-B9D4-43D8-BF76-6B81E54FBF21}" type="datetimeFigureOut">
              <a:rPr lang="ru-RU"/>
              <a:pPr>
                <a:defRPr/>
              </a:pPr>
              <a:t>26.09.2017</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EA175143-A8DF-47AA-A037-589842E98EF1}"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Прямоугольник 4"/>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4"/>
          <p:cNvSpPr>
            <a:spLocks noGrp="1"/>
          </p:cNvSpPr>
          <p:nvPr>
            <p:ph type="dt" sz="half" idx="10"/>
          </p:nvPr>
        </p:nvSpPr>
        <p:spPr/>
        <p:txBody>
          <a:bodyPr/>
          <a:lstStyle>
            <a:lvl1pPr>
              <a:defRPr/>
            </a:lvl1pPr>
          </a:lstStyle>
          <a:p>
            <a:pPr>
              <a:defRPr/>
            </a:pPr>
            <a:fld id="{88240CE5-0084-429F-8A78-50F4413DA3B9}" type="datetimeFigureOut">
              <a:rPr lang="ru-RU"/>
              <a:pPr>
                <a:defRPr/>
              </a:pPr>
              <a:t>26.09.2017</a:t>
            </a:fld>
            <a:endParaRPr lang="ru-RU" dirty="0"/>
          </a:p>
        </p:txBody>
      </p:sp>
      <p:sp>
        <p:nvSpPr>
          <p:cNvPr id="7" name="Нижний колонтитул 5"/>
          <p:cNvSpPr>
            <a:spLocks noGrp="1"/>
          </p:cNvSpPr>
          <p:nvPr>
            <p:ph type="ftr" sz="quarter" idx="11"/>
          </p:nvPr>
        </p:nvSpPr>
        <p:spPr/>
        <p:txBody>
          <a:bodyPr/>
          <a:lstStyle>
            <a:lvl1pPr>
              <a:defRPr/>
            </a:lvl1pPr>
          </a:lstStyle>
          <a:p>
            <a:pPr>
              <a:defRPr/>
            </a:pPr>
            <a:endParaRPr lang="ru-RU" dirty="0"/>
          </a:p>
        </p:txBody>
      </p:sp>
      <p:sp>
        <p:nvSpPr>
          <p:cNvPr id="8" name="Номер слайда 6"/>
          <p:cNvSpPr>
            <a:spLocks noGrp="1"/>
          </p:cNvSpPr>
          <p:nvPr>
            <p:ph type="sldNum" sz="quarter" idx="12"/>
          </p:nvPr>
        </p:nvSpPr>
        <p:spPr/>
        <p:txBody>
          <a:bodyPr/>
          <a:lstStyle>
            <a:lvl1pPr>
              <a:defRPr/>
            </a:lvl1pPr>
          </a:lstStyle>
          <a:p>
            <a:pPr>
              <a:defRPr/>
            </a:pPr>
            <a:fld id="{5C36827C-1CBA-46AE-8EC8-94A242590658}"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7" name="Рисунок 8" descr="132804_1.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285750"/>
            <a:ext cx="1357313" cy="1030288"/>
          </a:xfrm>
          <a:prstGeom prst="rect">
            <a:avLst/>
          </a:prstGeom>
          <a:noFill/>
          <a:ln w="9525">
            <a:noFill/>
            <a:miter lim="800000"/>
            <a:headEnd/>
            <a:tailEnd/>
          </a:ln>
        </p:spPr>
      </p:pic>
      <p:sp>
        <p:nvSpPr>
          <p:cNvPr id="8" name="Прямоугольник 7"/>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9" name="Дата 6"/>
          <p:cNvSpPr>
            <a:spLocks noGrp="1"/>
          </p:cNvSpPr>
          <p:nvPr>
            <p:ph type="dt" sz="half" idx="10"/>
          </p:nvPr>
        </p:nvSpPr>
        <p:spPr/>
        <p:txBody>
          <a:bodyPr/>
          <a:lstStyle>
            <a:lvl1pPr>
              <a:defRPr/>
            </a:lvl1pPr>
          </a:lstStyle>
          <a:p>
            <a:pPr>
              <a:defRPr/>
            </a:pPr>
            <a:fld id="{E429F801-62BD-412E-8CD5-4D27AB5A0D61}" type="datetimeFigureOut">
              <a:rPr lang="ru-RU"/>
              <a:pPr>
                <a:defRPr/>
              </a:pPr>
              <a:t>26.09.2017</a:t>
            </a:fld>
            <a:endParaRPr lang="ru-RU" dirty="0"/>
          </a:p>
        </p:txBody>
      </p:sp>
      <p:sp>
        <p:nvSpPr>
          <p:cNvPr id="10" name="Нижний колонтитул 7"/>
          <p:cNvSpPr>
            <a:spLocks noGrp="1"/>
          </p:cNvSpPr>
          <p:nvPr>
            <p:ph type="ftr" sz="quarter" idx="11"/>
          </p:nvPr>
        </p:nvSpPr>
        <p:spPr/>
        <p:txBody>
          <a:bodyPr/>
          <a:lstStyle>
            <a:lvl1pPr>
              <a:defRPr/>
            </a:lvl1pPr>
          </a:lstStyle>
          <a:p>
            <a:pPr>
              <a:defRPr/>
            </a:pPr>
            <a:endParaRPr lang="ru-RU" dirty="0"/>
          </a:p>
        </p:txBody>
      </p:sp>
      <p:sp>
        <p:nvSpPr>
          <p:cNvPr id="11" name="Номер слайда 8"/>
          <p:cNvSpPr>
            <a:spLocks noGrp="1"/>
          </p:cNvSpPr>
          <p:nvPr>
            <p:ph type="sldNum" sz="quarter" idx="12"/>
          </p:nvPr>
        </p:nvSpPr>
        <p:spPr/>
        <p:txBody>
          <a:bodyPr/>
          <a:lstStyle>
            <a:lvl1pPr>
              <a:defRPr/>
            </a:lvl1pPr>
          </a:lstStyle>
          <a:p>
            <a:pPr>
              <a:defRPr/>
            </a:pPr>
            <a:fld id="{149A18C9-F400-44E3-B135-E0C4FD88DA95}"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B3A9546-3AF0-48B3-8A4A-91AE3506107D}" type="datetimeFigureOut">
              <a:rPr lang="ru-RU"/>
              <a:pPr>
                <a:defRPr/>
              </a:pPr>
              <a:t>26.09.2017</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dirty="0"/>
          </a:p>
        </p:txBody>
      </p:sp>
      <p:sp>
        <p:nvSpPr>
          <p:cNvPr id="5" name="Номер слайда 5"/>
          <p:cNvSpPr>
            <a:spLocks noGrp="1"/>
          </p:cNvSpPr>
          <p:nvPr>
            <p:ph type="sldNum" sz="quarter" idx="12"/>
          </p:nvPr>
        </p:nvSpPr>
        <p:spPr/>
        <p:txBody>
          <a:bodyPr/>
          <a:lstStyle>
            <a:lvl1pPr>
              <a:defRPr/>
            </a:lvl1pPr>
          </a:lstStyle>
          <a:p>
            <a:pPr>
              <a:defRPr/>
            </a:pPr>
            <a:fld id="{6590BD65-541B-4549-9029-4AA77FC712B7}"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2D7262C-C617-4C90-BAA5-D3FD44982E7F}" type="datetimeFigureOut">
              <a:rPr lang="ru-RU"/>
              <a:pPr>
                <a:defRPr/>
              </a:pPr>
              <a:t>26.09.2017</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dirty="0"/>
          </a:p>
        </p:txBody>
      </p:sp>
      <p:sp>
        <p:nvSpPr>
          <p:cNvPr id="4" name="Номер слайда 5"/>
          <p:cNvSpPr>
            <a:spLocks noGrp="1"/>
          </p:cNvSpPr>
          <p:nvPr>
            <p:ph type="sldNum" sz="quarter" idx="12"/>
          </p:nvPr>
        </p:nvSpPr>
        <p:spPr/>
        <p:txBody>
          <a:bodyPr/>
          <a:lstStyle>
            <a:lvl1pPr>
              <a:defRPr/>
            </a:lvl1pPr>
          </a:lstStyle>
          <a:p>
            <a:pPr>
              <a:defRPr/>
            </a:pPr>
            <a:fld id="{B913B4D1-9ADF-4625-BF6C-9FDEACF8C805}"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оугольник 4"/>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Дата 4"/>
          <p:cNvSpPr>
            <a:spLocks noGrp="1"/>
          </p:cNvSpPr>
          <p:nvPr>
            <p:ph type="dt" sz="half" idx="10"/>
          </p:nvPr>
        </p:nvSpPr>
        <p:spPr/>
        <p:txBody>
          <a:bodyPr/>
          <a:lstStyle>
            <a:lvl1pPr>
              <a:defRPr/>
            </a:lvl1pPr>
          </a:lstStyle>
          <a:p>
            <a:pPr>
              <a:defRPr/>
            </a:pPr>
            <a:fld id="{3F271FEE-B1C3-4127-AC88-F9EC38AFAB73}" type="datetimeFigureOut">
              <a:rPr lang="ru-RU"/>
              <a:pPr>
                <a:defRPr/>
              </a:pPr>
              <a:t>26.09.2017</a:t>
            </a:fld>
            <a:endParaRPr lang="ru-RU" dirty="0"/>
          </a:p>
        </p:txBody>
      </p:sp>
      <p:sp>
        <p:nvSpPr>
          <p:cNvPr id="7" name="Нижний колонтитул 5"/>
          <p:cNvSpPr>
            <a:spLocks noGrp="1"/>
          </p:cNvSpPr>
          <p:nvPr>
            <p:ph type="ftr" sz="quarter" idx="11"/>
          </p:nvPr>
        </p:nvSpPr>
        <p:spPr/>
        <p:txBody>
          <a:bodyPr/>
          <a:lstStyle>
            <a:lvl1pPr>
              <a:defRPr/>
            </a:lvl1pPr>
          </a:lstStyle>
          <a:p>
            <a:pPr>
              <a:defRPr/>
            </a:pPr>
            <a:endParaRPr lang="ru-RU" dirty="0"/>
          </a:p>
        </p:txBody>
      </p:sp>
      <p:sp>
        <p:nvSpPr>
          <p:cNvPr id="8" name="Номер слайда 6"/>
          <p:cNvSpPr>
            <a:spLocks noGrp="1"/>
          </p:cNvSpPr>
          <p:nvPr>
            <p:ph type="sldNum" sz="quarter" idx="12"/>
          </p:nvPr>
        </p:nvSpPr>
        <p:spPr/>
        <p:txBody>
          <a:bodyPr/>
          <a:lstStyle>
            <a:lvl1pPr>
              <a:defRPr/>
            </a:lvl1pPr>
          </a:lstStyle>
          <a:p>
            <a:pPr>
              <a:defRPr/>
            </a:pPr>
            <a:fld id="{0FFC8090-E2D6-4675-B2A9-B839F7C9567C}"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5546974-4F3E-47BB-B639-3418D82A2869}" type="datetimeFigureOut">
              <a:rPr lang="ru-RU"/>
              <a:pPr>
                <a:defRPr/>
              </a:pPr>
              <a:t>26.09.2017</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7D012F45-4508-4247-824E-7C5683CD03D3}"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2000" r="-12000"/>
          </a:stretch>
        </a:blipFill>
        <a:effectLst/>
      </p:bgPr>
    </p:bg>
    <p:spTree>
      <p:nvGrpSpPr>
        <p:cNvPr id="1" name=""/>
        <p:cNvGrpSpPr/>
        <p:nvPr/>
      </p:nvGrpSpPr>
      <p:grpSpPr>
        <a:xfrm>
          <a:off x="0" y="0"/>
          <a:ext cx="0" cy="0"/>
          <a:chOff x="0" y="0"/>
          <a:chExt cx="0" cy="0"/>
        </a:xfrm>
      </p:grpSpPr>
      <p:pic>
        <p:nvPicPr>
          <p:cNvPr id="1026" name="Рисунок 6" descr="132804_1.jpg"/>
          <p:cNvPicPr>
            <a:picLocks noChangeAspect="1"/>
          </p:cNvPicPr>
          <p:nvPr/>
        </p:nvPicPr>
        <p:blipFill>
          <a:blip r:embed="rId14">
            <a:clrChange>
              <a:clrFrom>
                <a:srgbClr val="FFFFFF"/>
              </a:clrFrom>
              <a:clrTo>
                <a:srgbClr val="FFFFFF">
                  <a:alpha val="0"/>
                </a:srgbClr>
              </a:clrTo>
            </a:clrChange>
          </a:blip>
          <a:srcRect/>
          <a:stretch>
            <a:fillRect/>
          </a:stretch>
        </p:blipFill>
        <p:spPr bwMode="auto">
          <a:xfrm>
            <a:off x="0" y="5497513"/>
            <a:ext cx="1793875" cy="1360487"/>
          </a:xfrm>
          <a:prstGeom prst="rect">
            <a:avLst/>
          </a:prstGeom>
          <a:noFill/>
          <a:ln w="9525">
            <a:noFill/>
            <a:miter lim="800000"/>
            <a:headEnd/>
            <a:tailEnd/>
          </a:ln>
        </p:spPr>
      </p:pic>
      <p:sp>
        <p:nvSpPr>
          <p:cNvPr id="1027"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51FF50DC-5E45-4402-A2A3-B5072618CF17}" type="datetimeFigureOut">
              <a:rPr lang="ru-RU"/>
              <a:pPr>
                <a:defRPr/>
              </a:pPr>
              <a:t>26.09.2017</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92B2009-07AB-4541-A51C-1264ACAFF62A}" type="slidenum">
              <a:rPr lang="ru-RU"/>
              <a:pPr>
                <a:defRPr/>
              </a:pPr>
              <a:t>‹#›</a:t>
            </a:fld>
            <a:endParaRPr lang="ru-RU" dirty="0"/>
          </a:p>
        </p:txBody>
      </p:sp>
      <p:sp>
        <p:nvSpPr>
          <p:cNvPr id="8" name="Прямоугольник 7"/>
          <p:cNvSpPr/>
          <p:nvPr/>
        </p:nvSpPr>
        <p:spPr>
          <a:xfrm>
            <a:off x="7939088" y="6642100"/>
            <a:ext cx="1204912" cy="215900"/>
          </a:xfrm>
          <a:prstGeom prst="rect">
            <a:avLst/>
          </a:prstGeom>
        </p:spPr>
        <p:txBody>
          <a:bodyPr wrap="none">
            <a:spAutoFit/>
          </a:bodyPr>
          <a:lstStyle/>
          <a:p>
            <a:pPr fontAlgn="auto">
              <a:spcBef>
                <a:spcPts val="0"/>
              </a:spcBef>
              <a:spcAft>
                <a:spcPts val="0"/>
              </a:spcAft>
              <a:defRPr/>
            </a:pPr>
            <a:r>
              <a:rPr lang="sma-SE" sz="800" dirty="0">
                <a:solidFill>
                  <a:schemeClr val="bg1"/>
                </a:solidFill>
                <a:latin typeface="+mn-lt"/>
              </a:rPr>
              <a:t>http://ku4mina.ucoz.ru/</a:t>
            </a:r>
            <a:endParaRPr lang="ru-RU" sz="800" dirty="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71" r:id="rId1"/>
    <p:sldLayoutId id="2147483666" r:id="rId2"/>
    <p:sldLayoutId id="2147483667" r:id="rId3"/>
    <p:sldLayoutId id="2147483672" r:id="rId4"/>
    <p:sldLayoutId id="2147483673" r:id="rId5"/>
    <p:sldLayoutId id="2147483668" r:id="rId6"/>
    <p:sldLayoutId id="2147483669" r:id="rId7"/>
    <p:sldLayoutId id="2147483674" r:id="rId8"/>
    <p:sldLayoutId id="2147483670" r:id="rId9"/>
    <p:sldLayoutId id="2147483675" r:id="rId10"/>
    <p:sldLayoutId id="2147483676"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G:\&#1095;&#1090;&#1077;&#1085;&#1080;&#1077;\&#1091;&#1088;&#1086;&#1082;%2022\&#1055;&#1072;&#1085;-&#1092;&#1083;&#1077;&#1081;&#1090;&#1072;%20-%20&#1042;&#1077;&#1089;&#1077;&#1085;&#1085;&#1103;&#1103;%20&#1043;&#1088;&#1086;&#1079;&#1072;%20%20(audiopoisk.com).mp3" TargetMode="External"/><Relationship Id="rId1" Type="http://schemas.openxmlformats.org/officeDocument/2006/relationships/audio" Target="file:///G:\&#1095;&#1090;&#1077;&#1085;&#1080;&#1077;\&#1091;&#1088;&#1086;&#1082;%2022\Tyutchev_Fyodor_Leonid_Markov_Vesennyaya_groza_(vmusice.net).mp3" TargetMode="Externa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p:nvPr>
        </p:nvSpPr>
        <p:spPr>
          <a:xfrm>
            <a:off x="500034" y="357166"/>
            <a:ext cx="8429684" cy="1470025"/>
          </a:xfrm>
        </p:spPr>
        <p:txBody>
          <a:bodyPr/>
          <a:lstStyle/>
          <a:p>
            <a:r>
              <a:rPr lang="ru-RU" sz="5400" b="1" dirty="0" smtClean="0">
                <a:solidFill>
                  <a:srgbClr val="220000"/>
                </a:solidFill>
                <a:latin typeface="Bookman Old Style" pitchFamily="18" charset="0"/>
              </a:rPr>
              <a:t>Фёдор Иванович Тютчев</a:t>
            </a:r>
            <a:endParaRPr lang="ru-RU" b="1" dirty="0" smtClean="0">
              <a:solidFill>
                <a:srgbClr val="220000"/>
              </a:solidFill>
              <a:latin typeface="Bookman Old Style" pitchFamily="18" charset="0"/>
            </a:endParaRPr>
          </a:p>
        </p:txBody>
      </p:sp>
      <p:pic>
        <p:nvPicPr>
          <p:cNvPr id="23554" name="Picture 2" descr="http://cs624431.vk.me/v624431004/344ac/oHCu_B42bu4.jpg"/>
          <p:cNvPicPr>
            <a:picLocks noChangeAspect="1" noChangeArrowheads="1"/>
          </p:cNvPicPr>
          <p:nvPr/>
        </p:nvPicPr>
        <p:blipFill>
          <a:blip r:embed="rId2"/>
          <a:srcRect/>
          <a:stretch>
            <a:fillRect/>
          </a:stretch>
        </p:blipFill>
        <p:spPr bwMode="auto">
          <a:xfrm>
            <a:off x="3000364" y="2000240"/>
            <a:ext cx="3505346" cy="4643446"/>
          </a:xfrm>
          <a:prstGeom prst="roundRect">
            <a:avLst>
              <a:gd name="adj" fmla="val 4167"/>
            </a:avLst>
          </a:prstGeom>
          <a:solidFill>
            <a:srgbClr val="FFFFFF"/>
          </a:solidFill>
          <a:ln w="76200" cap="sq">
            <a:solidFill>
              <a:srgbClr val="22000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Прямоугольник 3"/>
          <p:cNvSpPr/>
          <p:nvPr/>
        </p:nvSpPr>
        <p:spPr>
          <a:xfrm>
            <a:off x="3071802" y="6000768"/>
            <a:ext cx="3387466" cy="523220"/>
          </a:xfrm>
          <a:prstGeom prst="rect">
            <a:avLst/>
          </a:prstGeom>
        </p:spPr>
        <p:txBody>
          <a:bodyPr wrap="none">
            <a:spAutoFit/>
          </a:bodyPr>
          <a:lstStyle/>
          <a:p>
            <a:r>
              <a:rPr lang="ru-RU" sz="2800" b="1" dirty="0">
                <a:solidFill>
                  <a:srgbClr val="220000"/>
                </a:solidFill>
                <a:latin typeface="Bookman Old Style" pitchFamily="18" charset="0"/>
                <a:ea typeface="+mj-ea"/>
                <a:cs typeface="+mj-cs"/>
              </a:rPr>
              <a:t>1803 г. – 1873 г.</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3" descr="http://www.stihi.ru/pics/2010/01/26/6018.jpg"/>
          <p:cNvPicPr>
            <a:picLocks noGrp="1" noChangeAspect="1" noChangeArrowheads="1"/>
          </p:cNvPicPr>
          <p:nvPr>
            <p:ph idx="1"/>
          </p:nvPr>
        </p:nvPicPr>
        <p:blipFill>
          <a:blip r:embed="rId4" cstate="print"/>
          <a:srcRect/>
          <a:stretch>
            <a:fillRect/>
          </a:stretch>
        </p:blipFill>
        <p:spPr bwMode="auto">
          <a:xfrm>
            <a:off x="0" y="0"/>
            <a:ext cx="9144000" cy="6858000"/>
          </a:xfrm>
          <a:prstGeom prst="rect">
            <a:avLst/>
          </a:prstGeom>
          <a:noFill/>
          <a:effectLst>
            <a:glow rad="228600">
              <a:schemeClr val="accent4">
                <a:satMod val="175000"/>
                <a:alpha val="40000"/>
              </a:schemeClr>
            </a:glow>
          </a:effectLst>
        </p:spPr>
      </p:pic>
      <p:pic>
        <p:nvPicPr>
          <p:cNvPr id="6" name="Tyutchev_Fyodor_Leonid_Markov_Vesennyaya_groza_(vmusice.net).mp3">
            <a:hlinkClick r:id="" action="ppaction://media"/>
          </p:cNvPr>
          <p:cNvPicPr>
            <a:picLocks noRot="1" noChangeAspect="1"/>
          </p:cNvPicPr>
          <p:nvPr>
            <a:audioFile r:link="rId1"/>
          </p:nvPr>
        </p:nvPicPr>
        <p:blipFill>
          <a:blip r:embed="rId5"/>
          <a:stretch>
            <a:fillRect/>
          </a:stretch>
        </p:blipFill>
        <p:spPr>
          <a:xfrm>
            <a:off x="357158" y="5786454"/>
            <a:ext cx="304800" cy="304800"/>
          </a:xfrm>
          <a:prstGeom prst="rect">
            <a:avLst/>
          </a:prstGeom>
        </p:spPr>
      </p:pic>
      <p:pic>
        <p:nvPicPr>
          <p:cNvPr id="8" name="Пан-флейта - Весенняя Гроза  (audiopoisk.com).mp3">
            <a:hlinkClick r:id="" action="ppaction://media"/>
          </p:cNvPr>
          <p:cNvPicPr>
            <a:picLocks noRot="1" noChangeAspect="1"/>
          </p:cNvPicPr>
          <p:nvPr>
            <a:audioFile r:link="rId2"/>
          </p:nvPr>
        </p:nvPicPr>
        <p:blipFill>
          <a:blip r:embed="rId6"/>
          <a:stretch>
            <a:fillRect/>
          </a:stretch>
        </p:blipFill>
        <p:spPr>
          <a:xfrm>
            <a:off x="214282" y="5072074"/>
            <a:ext cx="304800" cy="304800"/>
          </a:xfrm>
          <a:prstGeom prst="rect">
            <a:avLst/>
          </a:prstGeom>
        </p:spPr>
      </p:pic>
      <p:sp>
        <p:nvSpPr>
          <p:cNvPr id="7" name="TextBox 6"/>
          <p:cNvSpPr txBox="1"/>
          <p:nvPr/>
        </p:nvSpPr>
        <p:spPr>
          <a:xfrm>
            <a:off x="9144000" y="1828799"/>
            <a:ext cx="3798277" cy="2585323"/>
          </a:xfrm>
          <a:prstGeom prst="rect">
            <a:avLst/>
          </a:prstGeom>
          <a:noFill/>
        </p:spPr>
        <p:txBody>
          <a:bodyPr wrap="square" rtlCol="0">
            <a:spAutoFit/>
          </a:bodyPr>
          <a:lstStyle/>
          <a:p>
            <a:r>
              <a:rPr lang="ru-RU" i="1" dirty="0" smtClean="0"/>
              <a:t>"Данная презентация создана на территории РФ и защищена авторскими правами. http://www.consultant.ru/popular/gkrf4/79_1.html У меня есть видео-доказательство создания данной презентации и я без предупреждения могу обратиться в суд."</a:t>
            </a:r>
            <a:r>
              <a:rPr lang="ru-RU" dirty="0" smtClean="0"/>
              <a:t> </a:t>
            </a:r>
            <a:endParaRPr lang="ru-RU" dirty="0"/>
          </a:p>
        </p:txBody>
      </p:sp>
    </p:spTree>
    <p:extLst>
      <p:ext uri="{BB962C8B-B14F-4D97-AF65-F5344CB8AC3E}">
        <p14:creationId xmlns:p14="http://schemas.microsoft.com/office/powerpoint/2010/main" val="80440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3900" fill="hold"/>
                                        <p:tgtEl>
                                          <p:spTgt spid="8"/>
                                        </p:tgtEl>
                                      </p:cBhvr>
                                    </p:cmd>
                                  </p:childTnLst>
                                </p:cTn>
                              </p:par>
                              <p:par>
                                <p:cTn id="7" presetID="1" presetClass="mediacall" presetSubtype="0" fill="hold" nodeType="withEffect">
                                  <p:stCondLst>
                                    <p:cond delay="20000"/>
                                  </p:stCondLst>
                                  <p:childTnLst>
                                    <p:cmd type="call" cmd="playFrom(0.0)">
                                      <p:cBhvr>
                                        <p:cTn id="8" dur="4833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p:cTn id="9"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endParaRPr lang="ru-RU"/>
          </a:p>
        </p:txBody>
      </p:sp>
      <p:sp>
        <p:nvSpPr>
          <p:cNvPr id="7" name="Содержимое 6"/>
          <p:cNvSpPr>
            <a:spLocks noGrp="1"/>
          </p:cNvSpPr>
          <p:nvPr>
            <p:ph idx="1"/>
          </p:nvPr>
        </p:nvSpPr>
        <p:spPr>
          <a:xfrm>
            <a:off x="142844" y="1600200"/>
            <a:ext cx="9001156" cy="4525963"/>
          </a:xfrm>
        </p:spPr>
        <p:txBody>
          <a:bodyPr>
            <a:noAutofit/>
          </a:bodyPr>
          <a:lstStyle/>
          <a:p>
            <a:pPr indent="0">
              <a:buNone/>
            </a:pPr>
            <a:r>
              <a:rPr lang="ru-RU" sz="3600" b="1" i="1" dirty="0" err="1" smtClean="0">
                <a:solidFill>
                  <a:schemeClr val="bg1"/>
                </a:solidFill>
                <a:effectLst>
                  <a:outerShdw blurRad="38100" dist="38100" dir="2700000" algn="tl">
                    <a:srgbClr val="000000">
                      <a:alpha val="43137"/>
                    </a:srgbClr>
                  </a:outerShdw>
                </a:effectLst>
              </a:rPr>
              <a:t>Резвяся</a:t>
            </a:r>
            <a:r>
              <a:rPr lang="ru-RU" sz="3600" b="1" dirty="0" smtClean="0">
                <a:solidFill>
                  <a:srgbClr val="002060"/>
                </a:solidFill>
              </a:rPr>
              <a:t> – </a:t>
            </a:r>
            <a:r>
              <a:rPr lang="ru-RU" sz="3600" dirty="0" smtClean="0">
                <a:solidFill>
                  <a:srgbClr val="002060"/>
                </a:solidFill>
              </a:rPr>
              <a:t>резвый - подвижный, весёлый.</a:t>
            </a:r>
          </a:p>
          <a:p>
            <a:pPr indent="0">
              <a:buNone/>
            </a:pPr>
            <a:r>
              <a:rPr lang="ru-RU" sz="3600" b="1" i="1" dirty="0" smtClean="0">
                <a:solidFill>
                  <a:schemeClr val="bg1"/>
                </a:solidFill>
                <a:effectLst>
                  <a:outerShdw blurRad="38100" dist="38100" dir="2700000" algn="tl">
                    <a:srgbClr val="000000">
                      <a:alpha val="43137"/>
                    </a:srgbClr>
                  </a:outerShdw>
                </a:effectLst>
              </a:rPr>
              <a:t>Перлы</a:t>
            </a:r>
            <a:r>
              <a:rPr lang="ru-RU" sz="3600" b="1" dirty="0" smtClean="0">
                <a:solidFill>
                  <a:srgbClr val="002060"/>
                </a:solidFill>
              </a:rPr>
              <a:t> - </a:t>
            </a:r>
            <a:r>
              <a:rPr lang="ru-RU" sz="3600" dirty="0" smtClean="0">
                <a:solidFill>
                  <a:srgbClr val="002060"/>
                </a:solidFill>
              </a:rPr>
              <a:t>жемчужины, что-нибудь чистое и блестящее, как жемчуг.</a:t>
            </a:r>
          </a:p>
          <a:p>
            <a:pPr indent="0">
              <a:buNone/>
            </a:pPr>
            <a:r>
              <a:rPr lang="ru-RU" sz="3600" b="1" i="1" dirty="0" smtClean="0">
                <a:solidFill>
                  <a:schemeClr val="bg1"/>
                </a:solidFill>
                <a:effectLst>
                  <a:outerShdw blurRad="38100" dist="38100" dir="2700000" algn="tl">
                    <a:srgbClr val="000000">
                      <a:alpha val="43137"/>
                    </a:srgbClr>
                  </a:outerShdw>
                </a:effectLst>
              </a:rPr>
              <a:t>Проворный</a:t>
            </a:r>
            <a:r>
              <a:rPr lang="ru-RU" sz="3600" b="1" dirty="0" smtClean="0">
                <a:solidFill>
                  <a:srgbClr val="002060"/>
                </a:solidFill>
              </a:rPr>
              <a:t> - </a:t>
            </a:r>
            <a:r>
              <a:rPr lang="ru-RU" sz="3600" dirty="0" smtClean="0">
                <a:solidFill>
                  <a:srgbClr val="002060"/>
                </a:solidFill>
              </a:rPr>
              <a:t>быстрый, торопливый.</a:t>
            </a:r>
          </a:p>
          <a:p>
            <a:pPr indent="0">
              <a:buNone/>
            </a:pPr>
            <a:r>
              <a:rPr lang="ru-RU" sz="3600" b="1" i="1" dirty="0" smtClean="0">
                <a:solidFill>
                  <a:schemeClr val="bg1"/>
                </a:solidFill>
                <a:effectLst>
                  <a:outerShdw blurRad="38100" dist="38100" dir="2700000" algn="tl">
                    <a:srgbClr val="000000">
                      <a:alpha val="43137"/>
                    </a:srgbClr>
                  </a:outerShdw>
                </a:effectLst>
              </a:rPr>
              <a:t>Гам</a:t>
            </a:r>
            <a:r>
              <a:rPr lang="ru-RU" sz="3600" dirty="0" smtClean="0">
                <a:solidFill>
                  <a:srgbClr val="002060"/>
                </a:solidFill>
              </a:rPr>
              <a:t> - нестройный гул голосов.</a:t>
            </a:r>
          </a:p>
          <a:p>
            <a:pPr indent="0">
              <a:buNone/>
            </a:pPr>
            <a:r>
              <a:rPr lang="ru-RU" sz="3600" b="1" i="1" dirty="0" smtClean="0">
                <a:solidFill>
                  <a:schemeClr val="bg1"/>
                </a:solidFill>
                <a:effectLst>
                  <a:outerShdw blurRad="38100" dist="38100" dir="2700000" algn="tl">
                    <a:srgbClr val="000000">
                      <a:alpha val="43137"/>
                    </a:srgbClr>
                  </a:outerShdw>
                </a:effectLst>
              </a:rPr>
              <a:t>Нагорный</a:t>
            </a:r>
            <a:r>
              <a:rPr lang="ru-RU" sz="3600" b="1" dirty="0" smtClean="0">
                <a:solidFill>
                  <a:srgbClr val="002060"/>
                </a:solidFill>
              </a:rPr>
              <a:t> – </a:t>
            </a:r>
            <a:r>
              <a:rPr lang="ru-RU" sz="3600" dirty="0" smtClean="0">
                <a:solidFill>
                  <a:srgbClr val="002060"/>
                </a:solidFill>
              </a:rPr>
              <a:t>находящийся, расположенный на горе.</a:t>
            </a:r>
            <a:endParaRPr lang="ru-RU" sz="3600" dirty="0">
              <a:solidFill>
                <a:srgbClr val="002060"/>
              </a:solidFill>
            </a:endParaRPr>
          </a:p>
        </p:txBody>
      </p:sp>
      <p:sp>
        <p:nvSpPr>
          <p:cNvPr id="4" name="Rectangle 2"/>
          <p:cNvSpPr txBox="1">
            <a:spLocks noChangeArrowheads="1"/>
          </p:cNvSpPr>
          <p:nvPr/>
        </p:nvSpPr>
        <p:spPr>
          <a:xfrm>
            <a:off x="609600" y="4270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FF0000"/>
                </a:solidFill>
                <a:effectLst/>
                <a:uLnTx/>
                <a:uFillTx/>
                <a:latin typeface="Comic Sans MS" pitchFamily="66" charset="0"/>
                <a:ea typeface="+mj-ea"/>
                <a:cs typeface="+mj-cs"/>
              </a:rPr>
              <a:t>Словарная работа</a:t>
            </a:r>
          </a:p>
        </p:txBody>
      </p:sp>
      <p:sp>
        <p:nvSpPr>
          <p:cNvPr id="10" name="TextBox 9"/>
          <p:cNvSpPr txBox="1"/>
          <p:nvPr/>
        </p:nvSpPr>
        <p:spPr>
          <a:xfrm>
            <a:off x="9144000" y="1828799"/>
            <a:ext cx="3798277" cy="2585323"/>
          </a:xfrm>
          <a:prstGeom prst="rect">
            <a:avLst/>
          </a:prstGeom>
          <a:noFill/>
        </p:spPr>
        <p:txBody>
          <a:bodyPr wrap="square" rtlCol="0">
            <a:spAutoFit/>
          </a:bodyPr>
          <a:lstStyle/>
          <a:p>
            <a:r>
              <a:rPr lang="ru-RU" i="1" dirty="0" smtClean="0"/>
              <a:t>"Данная презентация создана на территории РФ и защищена авторскими правами. http://www.consultant.ru/popular/gkrf4/79_1.html У меня есть видео-доказательство создания данной презентации и я без предупреждения могу обратиться в суд."</a:t>
            </a:r>
            <a:r>
              <a:rPr lang="ru-RU" dirty="0" smtClean="0"/>
              <a:t> </a:t>
            </a:r>
            <a:endParaRPr lang="ru-RU" dirty="0"/>
          </a:p>
        </p:txBody>
      </p:sp>
    </p:spTree>
    <p:extLst>
      <p:ext uri="{BB962C8B-B14F-4D97-AF65-F5344CB8AC3E}">
        <p14:creationId xmlns:p14="http://schemas.microsoft.com/office/powerpoint/2010/main" val="410224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Rectangle 2"/>
          <p:cNvSpPr txBox="1">
            <a:spLocks noChangeArrowheads="1"/>
          </p:cNvSpPr>
          <p:nvPr/>
        </p:nvSpPr>
        <p:spPr>
          <a:xfrm>
            <a:off x="468313"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omic Sans MS" pitchFamily="66" charset="0"/>
                <a:ea typeface="+mj-ea"/>
                <a:cs typeface="+mj-cs"/>
              </a:rPr>
              <a:t>Зевс</a:t>
            </a:r>
          </a:p>
        </p:txBody>
      </p:sp>
      <p:pic>
        <p:nvPicPr>
          <p:cNvPr id="5" name="Picture 4" descr="group_g_b_b7dc927e08e743088ce08b487cbb179d"/>
          <p:cNvPicPr>
            <a:picLocks noChangeAspect="1" noChangeArrowheads="1"/>
          </p:cNvPicPr>
          <p:nvPr/>
        </p:nvPicPr>
        <p:blipFill>
          <a:blip r:embed="rId2" cstate="print"/>
          <a:srcRect/>
          <a:stretch>
            <a:fillRect/>
          </a:stretch>
        </p:blipFill>
        <p:spPr bwMode="auto">
          <a:xfrm>
            <a:off x="1425868" y="1676095"/>
            <a:ext cx="6264128" cy="4687499"/>
          </a:xfrm>
          <a:prstGeom prst="rect">
            <a:avLst/>
          </a:prstGeom>
          <a:noFill/>
          <a:effectLst>
            <a:glow rad="228600">
              <a:schemeClr val="accent2">
                <a:satMod val="175000"/>
                <a:alpha val="40000"/>
              </a:schemeClr>
            </a:glow>
          </a:effectLst>
        </p:spPr>
      </p:pic>
      <p:sp>
        <p:nvSpPr>
          <p:cNvPr id="6" name="TextBox 5"/>
          <p:cNvSpPr txBox="1"/>
          <p:nvPr/>
        </p:nvSpPr>
        <p:spPr>
          <a:xfrm>
            <a:off x="9144000" y="1828799"/>
            <a:ext cx="3798277" cy="2585323"/>
          </a:xfrm>
          <a:prstGeom prst="rect">
            <a:avLst/>
          </a:prstGeom>
          <a:noFill/>
        </p:spPr>
        <p:txBody>
          <a:bodyPr wrap="square" rtlCol="0">
            <a:spAutoFit/>
          </a:bodyPr>
          <a:lstStyle/>
          <a:p>
            <a:r>
              <a:rPr lang="ru-RU" i="1" dirty="0" smtClean="0"/>
              <a:t>"Данная презентация создана на территории РФ и защищена авторскими правами. http://www.consultant.ru/popular/gkrf4/79_1.html У меня есть видео-доказательство создания данной презентации и я без предупреждения могу обратиться в суд."</a:t>
            </a:r>
            <a:r>
              <a:rPr lang="ru-RU" dirty="0" smtClean="0"/>
              <a:t> </a:t>
            </a:r>
            <a:endParaRPr lang="ru-RU" dirty="0"/>
          </a:p>
        </p:txBody>
      </p:sp>
    </p:spTree>
    <p:extLst>
      <p:ext uri="{BB962C8B-B14F-4D97-AF65-F5344CB8AC3E}">
        <p14:creationId xmlns:p14="http://schemas.microsoft.com/office/powerpoint/2010/main" val="1957846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sp>
        <p:nvSpPr>
          <p:cNvPr id="5" name="Rectangle 2"/>
          <p:cNvSpPr txBox="1">
            <a:spLocks noChangeArrowheads="1"/>
          </p:cNvSpPr>
          <p:nvPr/>
        </p:nvSpPr>
        <p:spPr>
          <a:xfrm>
            <a:off x="476250" y="1524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omic Sans MS" pitchFamily="66" charset="0"/>
                <a:ea typeface="+mj-ea"/>
                <a:cs typeface="+mj-cs"/>
              </a:rPr>
              <a:t>Геба</a:t>
            </a:r>
          </a:p>
        </p:txBody>
      </p:sp>
      <p:pic>
        <p:nvPicPr>
          <p:cNvPr id="6" name="Picture 4" descr="geba"/>
          <p:cNvPicPr>
            <a:picLocks noChangeAspect="1" noChangeArrowheads="1"/>
          </p:cNvPicPr>
          <p:nvPr/>
        </p:nvPicPr>
        <p:blipFill>
          <a:blip r:embed="rId2" cstate="print"/>
          <a:srcRect/>
          <a:stretch>
            <a:fillRect/>
          </a:stretch>
        </p:blipFill>
        <p:spPr bwMode="auto">
          <a:xfrm>
            <a:off x="2643174" y="1214422"/>
            <a:ext cx="3789362" cy="5400675"/>
          </a:xfrm>
          <a:prstGeom prst="rect">
            <a:avLst/>
          </a:prstGeom>
          <a:noFill/>
          <a:effectLst>
            <a:glow rad="228600">
              <a:schemeClr val="accent6">
                <a:satMod val="175000"/>
                <a:alpha val="40000"/>
              </a:schemeClr>
            </a:glow>
          </a:effectLst>
        </p:spPr>
      </p:pic>
      <p:sp>
        <p:nvSpPr>
          <p:cNvPr id="7" name="TextBox 6"/>
          <p:cNvSpPr txBox="1"/>
          <p:nvPr/>
        </p:nvSpPr>
        <p:spPr>
          <a:xfrm>
            <a:off x="9144000" y="1828799"/>
            <a:ext cx="3798277" cy="2585323"/>
          </a:xfrm>
          <a:prstGeom prst="rect">
            <a:avLst/>
          </a:prstGeom>
          <a:noFill/>
        </p:spPr>
        <p:txBody>
          <a:bodyPr wrap="square" rtlCol="0">
            <a:spAutoFit/>
          </a:bodyPr>
          <a:lstStyle/>
          <a:p>
            <a:r>
              <a:rPr lang="ru-RU" i="1" dirty="0" smtClean="0"/>
              <a:t>"Данная презентация создана на территории РФ и защищена авторскими правами. http://www.consultant.ru/popular/gkrf4/79_1.html У меня есть видео-доказательство создания данной презентации и я без предупреждения могу обратиться в суд."</a:t>
            </a:r>
            <a:r>
              <a:rPr lang="ru-RU" dirty="0" smtClean="0"/>
              <a:t> </a:t>
            </a:r>
            <a:endParaRPr lang="ru-RU" dirty="0"/>
          </a:p>
        </p:txBody>
      </p:sp>
    </p:spTree>
    <p:extLst>
      <p:ext uri="{BB962C8B-B14F-4D97-AF65-F5344CB8AC3E}">
        <p14:creationId xmlns:p14="http://schemas.microsoft.com/office/powerpoint/2010/main" val="2069862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Comic Sans MS" pitchFamily="66" charset="0"/>
              </a:rPr>
              <a:t>Домашнее задание</a:t>
            </a:r>
            <a:endParaRPr lang="ru-RU" b="1" dirty="0">
              <a:solidFill>
                <a:srgbClr val="FF0000"/>
              </a:solidFill>
              <a:latin typeface="Comic Sans MS" pitchFamily="66" charset="0"/>
            </a:endParaRPr>
          </a:p>
        </p:txBody>
      </p:sp>
      <p:sp>
        <p:nvSpPr>
          <p:cNvPr id="3" name="Содержимое 2"/>
          <p:cNvSpPr>
            <a:spLocks noGrp="1"/>
          </p:cNvSpPr>
          <p:nvPr>
            <p:ph idx="1"/>
          </p:nvPr>
        </p:nvSpPr>
        <p:spPr>
          <a:xfrm>
            <a:off x="1223888" y="1600200"/>
            <a:ext cx="7462911" cy="4525963"/>
          </a:xfrm>
        </p:spPr>
        <p:txBody>
          <a:bodyPr>
            <a:normAutofit/>
          </a:bodyPr>
          <a:lstStyle/>
          <a:p>
            <a:pPr>
              <a:buNone/>
            </a:pPr>
            <a:r>
              <a:rPr lang="ru-RU" sz="3600" b="1" dirty="0" smtClean="0">
                <a:solidFill>
                  <a:srgbClr val="002060"/>
                </a:solidFill>
              </a:rPr>
              <a:t>Учебник с.62 задание 4 (выучить стихотворение наизусть)</a:t>
            </a:r>
          </a:p>
          <a:p>
            <a:pPr>
              <a:buNone/>
            </a:pPr>
            <a:r>
              <a:rPr lang="ru-RU" sz="3600" b="1" dirty="0" smtClean="0">
                <a:solidFill>
                  <a:srgbClr val="002060"/>
                </a:solidFill>
              </a:rPr>
              <a:t>По желанию – нарисовать в РТ иллюстрацию к стихотворению</a:t>
            </a:r>
            <a:endParaRPr lang="ru-RU" sz="3600" b="1" dirty="0">
              <a:solidFill>
                <a:srgbClr val="002060"/>
              </a:solidFill>
            </a:endParaRPr>
          </a:p>
        </p:txBody>
      </p:sp>
      <p:sp>
        <p:nvSpPr>
          <p:cNvPr id="4" name="TextBox 3"/>
          <p:cNvSpPr txBox="1"/>
          <p:nvPr/>
        </p:nvSpPr>
        <p:spPr>
          <a:xfrm>
            <a:off x="9144000" y="1828799"/>
            <a:ext cx="3798277" cy="2585323"/>
          </a:xfrm>
          <a:prstGeom prst="rect">
            <a:avLst/>
          </a:prstGeom>
          <a:noFill/>
        </p:spPr>
        <p:txBody>
          <a:bodyPr wrap="square" rtlCol="0">
            <a:spAutoFit/>
          </a:bodyPr>
          <a:lstStyle/>
          <a:p>
            <a:r>
              <a:rPr lang="ru-RU" i="1" dirty="0" smtClean="0"/>
              <a:t>"Данная презентация создана на территории РФ и защищена авторскими правами. http://www.consultant.ru/popular/gkrf4/79_1.html У меня есть видео-доказательство создания данной презентации и я без предупреждения могу обратиться в суд."</a:t>
            </a:r>
            <a:r>
              <a:rPr lang="ru-RU" dirty="0" smtClean="0"/>
              <a:t> </a:t>
            </a:r>
            <a:endParaRPr lang="ru-RU" dirty="0"/>
          </a:p>
        </p:txBody>
      </p:sp>
    </p:spTree>
    <p:extLst>
      <p:ext uri="{BB962C8B-B14F-4D97-AF65-F5344CB8AC3E}">
        <p14:creationId xmlns:p14="http://schemas.microsoft.com/office/powerpoint/2010/main" val="3514545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2"/>
          <p:cNvSpPr>
            <a:spLocks noGrp="1"/>
          </p:cNvSpPr>
          <p:nvPr>
            <p:ph type="title"/>
          </p:nvPr>
        </p:nvSpPr>
        <p:spPr>
          <a:xfrm>
            <a:off x="357158" y="214290"/>
            <a:ext cx="8786842" cy="1162050"/>
          </a:xfrm>
        </p:spPr>
        <p:txBody>
          <a:bodyPr/>
          <a:lstStyle/>
          <a:p>
            <a:r>
              <a:rPr lang="ru-RU" sz="2400" dirty="0" smtClean="0">
                <a:solidFill>
                  <a:srgbClr val="220000"/>
                </a:solidFill>
              </a:rPr>
              <a:t>Фёдор Иванович Тютчев </a:t>
            </a:r>
            <a:r>
              <a:rPr lang="ru-RU" sz="2400" dirty="0" smtClean="0"/>
              <a:t>родился в </a:t>
            </a:r>
            <a:r>
              <a:rPr lang="ru-RU" sz="2400" dirty="0" err="1" smtClean="0"/>
              <a:t>Овстуге</a:t>
            </a:r>
            <a:r>
              <a:rPr lang="ru-RU" sz="2400" dirty="0" smtClean="0"/>
              <a:t> Орловской губернии в семье дворянина. Федор был средним ребенком в семье. </a:t>
            </a:r>
            <a:endParaRPr lang="ru-RU" sz="2400" dirty="0" smtClean="0">
              <a:solidFill>
                <a:srgbClr val="220000"/>
              </a:solidFill>
            </a:endParaRPr>
          </a:p>
        </p:txBody>
      </p:sp>
      <p:pic>
        <p:nvPicPr>
          <p:cNvPr id="5" name="Picture 3" descr="Феденька в детстве"/>
          <p:cNvPicPr>
            <a:picLocks noChangeAspect="1" noChangeArrowheads="1"/>
          </p:cNvPicPr>
          <p:nvPr/>
        </p:nvPicPr>
        <p:blipFill>
          <a:blip r:embed="rId2"/>
          <a:srcRect/>
          <a:stretch>
            <a:fillRect/>
          </a:stretch>
        </p:blipFill>
        <p:spPr bwMode="auto">
          <a:xfrm>
            <a:off x="357158" y="1928802"/>
            <a:ext cx="3081258" cy="3719957"/>
          </a:xfrm>
          <a:prstGeom prst="roundRect">
            <a:avLst>
              <a:gd name="adj" fmla="val 4167"/>
            </a:avLst>
          </a:prstGeom>
          <a:solidFill>
            <a:srgbClr val="FFFFFF"/>
          </a:solidFill>
          <a:ln w="76200" cap="sq">
            <a:solidFill>
              <a:srgbClr val="22000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Заголовок 1"/>
          <p:cNvSpPr txBox="1">
            <a:spLocks/>
          </p:cNvSpPr>
          <p:nvPr/>
        </p:nvSpPr>
        <p:spPr>
          <a:xfrm>
            <a:off x="6643702" y="5929330"/>
            <a:ext cx="2214578" cy="38807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1600" b="1" dirty="0">
                <a:solidFill>
                  <a:srgbClr val="220000"/>
                </a:solidFill>
                <a:latin typeface="+mn-lt"/>
              </a:rPr>
              <a:t>Екатерина Львовна Тютчева, </a:t>
            </a:r>
            <a:br>
              <a:rPr lang="ru-RU" sz="1600" b="1" dirty="0">
                <a:solidFill>
                  <a:srgbClr val="220000"/>
                </a:solidFill>
                <a:latin typeface="+mn-lt"/>
              </a:rPr>
            </a:br>
            <a:r>
              <a:rPr lang="ru-RU" sz="1600" b="1" dirty="0">
                <a:solidFill>
                  <a:srgbClr val="220000"/>
                </a:solidFill>
                <a:latin typeface="+mn-lt"/>
              </a:rPr>
              <a:t>мать поэта.</a:t>
            </a:r>
          </a:p>
        </p:txBody>
      </p:sp>
      <p:sp>
        <p:nvSpPr>
          <p:cNvPr id="7" name="Содержимое 2"/>
          <p:cNvSpPr txBox="1">
            <a:spLocks/>
          </p:cNvSpPr>
          <p:nvPr/>
        </p:nvSpPr>
        <p:spPr>
          <a:xfrm>
            <a:off x="3929058" y="5072074"/>
            <a:ext cx="2254598" cy="59958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600" b="1" i="0" u="none" strike="noStrike" kern="1200" cap="none" spc="0" normalizeH="0" baseline="0" noProof="0" dirty="0" smtClean="0">
                <a:ln>
                  <a:noFill/>
                </a:ln>
                <a:solidFill>
                  <a:srgbClr val="220000"/>
                </a:solidFill>
                <a:effectLst/>
                <a:uLnTx/>
                <a:uFillTx/>
                <a:latin typeface="+mn-lt"/>
                <a:ea typeface="+mn-ea"/>
                <a:cs typeface="+mn-cs"/>
              </a:rPr>
              <a:t>Иван Николаевич Тютчев, </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600" b="1" i="0" u="none" strike="noStrike" kern="1200" cap="none" spc="0" normalizeH="0" baseline="0" noProof="0" dirty="0" smtClean="0">
                <a:ln>
                  <a:noFill/>
                </a:ln>
                <a:solidFill>
                  <a:srgbClr val="220000"/>
                </a:solidFill>
                <a:effectLst/>
                <a:uLnTx/>
                <a:uFillTx/>
                <a:latin typeface="+mn-lt"/>
                <a:ea typeface="+mn-ea"/>
                <a:cs typeface="+mn-cs"/>
              </a:rPr>
              <a:t>отец поэта.</a:t>
            </a:r>
            <a:endParaRPr kumimoji="0" lang="ru-RU" sz="1600" b="1" i="0" u="none" strike="noStrike" kern="1200" cap="none" spc="0" normalizeH="0" baseline="0" noProof="0" dirty="0">
              <a:ln>
                <a:noFill/>
              </a:ln>
              <a:solidFill>
                <a:srgbClr val="220000"/>
              </a:solidFill>
              <a:effectLst/>
              <a:uLnTx/>
              <a:uFillTx/>
              <a:latin typeface="+mn-lt"/>
              <a:ea typeface="+mn-ea"/>
              <a:cs typeface="+mn-cs"/>
            </a:endParaRPr>
          </a:p>
        </p:txBody>
      </p:sp>
      <p:pic>
        <p:nvPicPr>
          <p:cNvPr id="8" name="Picture 2" descr="C:\Users\USER\Desktop\455px-Иван_Николаевич_Тютчев,_отец_поэта.jpg"/>
          <p:cNvPicPr>
            <a:picLocks noChangeAspect="1" noChangeArrowheads="1"/>
          </p:cNvPicPr>
          <p:nvPr/>
        </p:nvPicPr>
        <p:blipFill>
          <a:blip r:embed="rId3"/>
          <a:srcRect/>
          <a:stretch>
            <a:fillRect/>
          </a:stretch>
        </p:blipFill>
        <p:spPr bwMode="auto">
          <a:xfrm>
            <a:off x="4000496" y="2071678"/>
            <a:ext cx="2167796" cy="2853868"/>
          </a:xfrm>
          <a:prstGeom prst="ellipse">
            <a:avLst/>
          </a:prstGeom>
          <a:ln w="63500" cap="rnd">
            <a:solidFill>
              <a:srgbClr val="22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3" descr="C:\Users\USER\Desktop\471px-Елена_Львовна_Тютчева,_мать_поэта.jpg"/>
          <p:cNvPicPr>
            <a:picLocks noChangeAspect="1" noChangeArrowheads="1"/>
          </p:cNvPicPr>
          <p:nvPr/>
        </p:nvPicPr>
        <p:blipFill>
          <a:blip r:embed="rId4"/>
          <a:srcRect/>
          <a:stretch>
            <a:fillRect/>
          </a:stretch>
        </p:blipFill>
        <p:spPr bwMode="auto">
          <a:xfrm>
            <a:off x="6572264" y="3000372"/>
            <a:ext cx="2122080" cy="2666276"/>
          </a:xfrm>
          <a:prstGeom prst="ellipse">
            <a:avLst/>
          </a:prstGeom>
          <a:ln w="63500" cap="rnd">
            <a:solidFill>
              <a:srgbClr val="22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2"/>
          <p:cNvSpPr>
            <a:spLocks noGrp="1"/>
          </p:cNvSpPr>
          <p:nvPr>
            <p:ph type="title"/>
          </p:nvPr>
        </p:nvSpPr>
        <p:spPr>
          <a:xfrm>
            <a:off x="357158" y="357166"/>
            <a:ext cx="8786842" cy="1162050"/>
          </a:xfrm>
        </p:spPr>
        <p:txBody>
          <a:bodyPr/>
          <a:lstStyle/>
          <a:p>
            <a:r>
              <a:rPr lang="ru-RU" dirty="0" smtClean="0"/>
              <a:t>Кроме него у Тютчевых было еще двое детей: старший брат — Николай и младшая дочь — Дарья. Братья Тютчевы были невероятно дружны с самого раннего детства. Но всеобщим любимцем семьи стал именно Федор, Феденька, как его всегда называли.</a:t>
            </a:r>
          </a:p>
        </p:txBody>
      </p:sp>
      <p:sp>
        <p:nvSpPr>
          <p:cNvPr id="6" name="Заголовок 1"/>
          <p:cNvSpPr txBox="1">
            <a:spLocks/>
          </p:cNvSpPr>
          <p:nvPr/>
        </p:nvSpPr>
        <p:spPr>
          <a:xfrm>
            <a:off x="3071802" y="5143512"/>
            <a:ext cx="4786346" cy="38807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200" b="1" dirty="0" smtClean="0">
                <a:solidFill>
                  <a:srgbClr val="220000"/>
                </a:solidFill>
                <a:latin typeface="+mn-lt"/>
              </a:rPr>
              <a:t>Братья </a:t>
            </a:r>
          </a:p>
          <a:p>
            <a:pPr marL="0" marR="0" lvl="0" indent="0" algn="ctr" defTabSz="914400" rtl="0" eaLnBrk="1" fontAlgn="auto" latinLnBrk="0" hangingPunct="1">
              <a:lnSpc>
                <a:spcPct val="100000"/>
              </a:lnSpc>
              <a:spcBef>
                <a:spcPct val="0"/>
              </a:spcBef>
              <a:spcAft>
                <a:spcPts val="0"/>
              </a:spcAft>
              <a:buClrTx/>
              <a:buSzTx/>
              <a:buFontTx/>
              <a:buNone/>
              <a:tabLst/>
              <a:defRPr/>
            </a:pPr>
            <a:r>
              <a:rPr lang="ru-RU" sz="3200" b="1" dirty="0" smtClean="0">
                <a:solidFill>
                  <a:srgbClr val="220000"/>
                </a:solidFill>
                <a:latin typeface="+mn-lt"/>
              </a:rPr>
              <a:t>Тютчевы</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ru-RU" sz="3200" b="1" dirty="0">
              <a:solidFill>
                <a:srgbClr val="220000"/>
              </a:solidFill>
              <a:latin typeface="+mn-lt"/>
            </a:endParaRPr>
          </a:p>
        </p:txBody>
      </p:sp>
      <p:pic>
        <p:nvPicPr>
          <p:cNvPr id="10" name="Picture 2" descr="http://fictionbook.ru/static/bookimages/03/82/23/03822335.bin.dir/h/i_004.png"/>
          <p:cNvPicPr>
            <a:picLocks noChangeAspect="1" noChangeArrowheads="1"/>
          </p:cNvPicPr>
          <p:nvPr/>
        </p:nvPicPr>
        <p:blipFill>
          <a:blip r:embed="rId2"/>
          <a:srcRect/>
          <a:stretch>
            <a:fillRect/>
          </a:stretch>
        </p:blipFill>
        <p:spPr bwMode="auto">
          <a:xfrm>
            <a:off x="357158" y="1643050"/>
            <a:ext cx="3524250" cy="4972050"/>
          </a:xfrm>
          <a:prstGeom prst="rect">
            <a:avLst/>
          </a:prstGeom>
          <a:noFill/>
        </p:spPr>
      </p:pic>
      <p:pic>
        <p:nvPicPr>
          <p:cNvPr id="21508" name="Picture 4" descr="http://fictionbook.ru/static/bookimages/03/82/23/03822335.bin.dir/h/i_006.jpg"/>
          <p:cNvPicPr>
            <a:picLocks noChangeAspect="1" noChangeArrowheads="1"/>
          </p:cNvPicPr>
          <p:nvPr/>
        </p:nvPicPr>
        <p:blipFill>
          <a:blip r:embed="rId3"/>
          <a:srcRect/>
          <a:stretch>
            <a:fillRect/>
          </a:stretch>
        </p:blipFill>
        <p:spPr bwMode="auto">
          <a:xfrm>
            <a:off x="5143504" y="1857364"/>
            <a:ext cx="2228850" cy="2714626"/>
          </a:xfrm>
          <a:prstGeom prst="rect">
            <a:avLst/>
          </a:prstGeom>
          <a:noFill/>
        </p:spPr>
      </p:pic>
      <p:pic>
        <p:nvPicPr>
          <p:cNvPr id="21506" name="Picture 2" descr="http://fictionbook.ru/static/bookimages/03/82/23/03822335.bin.dir/h/i_005.jpg"/>
          <p:cNvPicPr>
            <a:picLocks noChangeAspect="1" noChangeArrowheads="1"/>
          </p:cNvPicPr>
          <p:nvPr/>
        </p:nvPicPr>
        <p:blipFill>
          <a:blip r:embed="rId4"/>
          <a:srcRect/>
          <a:stretch>
            <a:fillRect/>
          </a:stretch>
        </p:blipFill>
        <p:spPr bwMode="auto">
          <a:xfrm>
            <a:off x="7000892" y="3714752"/>
            <a:ext cx="1905000" cy="2714626"/>
          </a:xfrm>
          <a:prstGeom prst="rect">
            <a:avLst/>
          </a:prstGeom>
          <a:noFill/>
        </p:spPr>
      </p:pic>
      <p:sp>
        <p:nvSpPr>
          <p:cNvPr id="11" name="Прямоугольник 10"/>
          <p:cNvSpPr/>
          <p:nvPr/>
        </p:nvSpPr>
        <p:spPr>
          <a:xfrm>
            <a:off x="4143372" y="5643578"/>
            <a:ext cx="2923685" cy="369332"/>
          </a:xfrm>
          <a:prstGeom prst="rect">
            <a:avLst/>
          </a:prstGeom>
        </p:spPr>
        <p:txBody>
          <a:bodyPr wrap="none">
            <a:spAutoFit/>
          </a:bodyPr>
          <a:lstStyle/>
          <a:p>
            <a:r>
              <a:rPr lang="ru-RU" dirty="0" smtClean="0">
                <a:solidFill>
                  <a:srgbClr val="220000"/>
                </a:solidFill>
              </a:rPr>
              <a:t>Федор и Николай (внизу).</a:t>
            </a:r>
            <a:endParaRPr lang="ru-RU" dirty="0">
              <a:solidFill>
                <a:srgbClr val="22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715008" y="2071678"/>
            <a:ext cx="3214710" cy="4154984"/>
          </a:xfrm>
          <a:prstGeom prst="rect">
            <a:avLst/>
          </a:prstGeom>
        </p:spPr>
        <p:txBody>
          <a:bodyPr wrap="square">
            <a:spAutoFit/>
          </a:bodyPr>
          <a:lstStyle/>
          <a:p>
            <a:r>
              <a:rPr lang="ru-RU" sz="2400" dirty="0" smtClean="0">
                <a:solidFill>
                  <a:srgbClr val="220000"/>
                </a:solidFill>
              </a:rPr>
              <a:t>Фёдор подошёл к их кружку и узнал, что это Сашенька Пушкин. Так состоялось первое знакомство двух великих русских поэтов, о котором, оба быстро забыли и никогда не вспоминали.</a:t>
            </a:r>
          </a:p>
        </p:txBody>
      </p:sp>
      <p:pic>
        <p:nvPicPr>
          <p:cNvPr id="3080" name="Picture 8" descr="http://coollib.net/i/70/167770/pic_24.jpg"/>
          <p:cNvPicPr>
            <a:picLocks noChangeAspect="1" noChangeArrowheads="1"/>
          </p:cNvPicPr>
          <p:nvPr/>
        </p:nvPicPr>
        <p:blipFill>
          <a:blip r:embed="rId2"/>
          <a:srcRect/>
          <a:stretch>
            <a:fillRect/>
          </a:stretch>
        </p:blipFill>
        <p:spPr bwMode="auto">
          <a:xfrm>
            <a:off x="500034" y="2571744"/>
            <a:ext cx="4885738" cy="3143272"/>
          </a:xfrm>
          <a:prstGeom prst="rect">
            <a:avLst/>
          </a:prstGeom>
          <a:noFill/>
        </p:spPr>
      </p:pic>
      <p:sp>
        <p:nvSpPr>
          <p:cNvPr id="12" name="Прямоугольник 11"/>
          <p:cNvSpPr/>
          <p:nvPr/>
        </p:nvSpPr>
        <p:spPr>
          <a:xfrm>
            <a:off x="214282" y="500042"/>
            <a:ext cx="8501122" cy="1569660"/>
          </a:xfrm>
          <a:prstGeom prst="rect">
            <a:avLst/>
          </a:prstGeom>
        </p:spPr>
        <p:txBody>
          <a:bodyPr wrap="square">
            <a:spAutoFit/>
          </a:bodyPr>
          <a:lstStyle/>
          <a:p>
            <a:r>
              <a:rPr lang="ru-RU" sz="2400" dirty="0" smtClean="0">
                <a:solidFill>
                  <a:srgbClr val="220000"/>
                </a:solidFill>
              </a:rPr>
              <a:t>Как-то маленькие братья Николай и Фёдор попали на детский бал, проводимый в доме князей Трубецких. Там они увидели маленького кудрявого мальчика, который чем-то смешил всех окружавших его детей. </a:t>
            </a:r>
            <a:endParaRPr lang="ru-RU" sz="2400" dirty="0">
              <a:solidFill>
                <a:srgbClr val="22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786314" y="928670"/>
            <a:ext cx="4214842" cy="4893647"/>
          </a:xfrm>
          <a:prstGeom prst="rect">
            <a:avLst/>
          </a:prstGeom>
        </p:spPr>
        <p:txBody>
          <a:bodyPr wrap="square">
            <a:spAutoFit/>
          </a:bodyPr>
          <a:lstStyle/>
          <a:p>
            <a:r>
              <a:rPr lang="ru-RU" sz="2400" b="1" dirty="0" smtClean="0">
                <a:solidFill>
                  <a:srgbClr val="220000"/>
                </a:solidFill>
              </a:rPr>
              <a:t>	Дом Тютчевых всегда был наполнен доброй.  	</a:t>
            </a:r>
          </a:p>
          <a:p>
            <a:r>
              <a:rPr lang="ru-RU" sz="2400" b="1" dirty="0" smtClean="0">
                <a:solidFill>
                  <a:srgbClr val="220000"/>
                </a:solidFill>
              </a:rPr>
              <a:t>	Тютчевы очень заботились об  образовании своих детей.</a:t>
            </a:r>
            <a:br>
              <a:rPr lang="ru-RU" sz="2400" b="1" dirty="0" smtClean="0">
                <a:solidFill>
                  <a:srgbClr val="220000"/>
                </a:solidFill>
              </a:rPr>
            </a:br>
            <a:r>
              <a:rPr lang="ru-RU" sz="2400" b="1" dirty="0" smtClean="0">
                <a:solidFill>
                  <a:srgbClr val="220000"/>
                </a:solidFill>
              </a:rPr>
              <a:t> 	В1818 г. -  Фёдор поступил в Московский университет. </a:t>
            </a:r>
            <a:br>
              <a:rPr lang="ru-RU" sz="2400" b="1" dirty="0" smtClean="0">
                <a:solidFill>
                  <a:srgbClr val="220000"/>
                </a:solidFill>
              </a:rPr>
            </a:br>
            <a:r>
              <a:rPr lang="ru-RU" sz="2400" b="1" dirty="0" smtClean="0">
                <a:solidFill>
                  <a:srgbClr val="220000"/>
                </a:solidFill>
              </a:rPr>
              <a:t> 	А уже в 1821 г. - сдал последний экзамен и получил кандидатскую степень. </a:t>
            </a:r>
            <a:endParaRPr lang="ru-RU" sz="2400" b="1" dirty="0">
              <a:solidFill>
                <a:srgbClr val="220000"/>
              </a:solidFill>
            </a:endParaRPr>
          </a:p>
        </p:txBody>
      </p:sp>
      <p:pic>
        <p:nvPicPr>
          <p:cNvPr id="3076" name="Picture 4" descr="http://fictionbook.ru/static/bookimages/03/82/23/03822335.bin.dir/h/i_002.jpg"/>
          <p:cNvPicPr>
            <a:picLocks noChangeAspect="1" noChangeArrowheads="1"/>
          </p:cNvPicPr>
          <p:nvPr/>
        </p:nvPicPr>
        <p:blipFill>
          <a:blip r:embed="rId2"/>
          <a:srcRect/>
          <a:stretch>
            <a:fillRect/>
          </a:stretch>
        </p:blipFill>
        <p:spPr bwMode="auto">
          <a:xfrm>
            <a:off x="428596" y="1000108"/>
            <a:ext cx="4143404" cy="5081533"/>
          </a:xfrm>
          <a:prstGeom prst="roundRect">
            <a:avLst>
              <a:gd name="adj" fmla="val 4167"/>
            </a:avLst>
          </a:prstGeom>
          <a:solidFill>
            <a:srgbClr val="FFFFFF"/>
          </a:solidFill>
          <a:ln w="76200" cap="sq">
            <a:solidFill>
              <a:srgbClr val="22000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43438" y="500042"/>
            <a:ext cx="4214842" cy="5693866"/>
          </a:xfrm>
          <a:prstGeom prst="rect">
            <a:avLst/>
          </a:prstGeom>
        </p:spPr>
        <p:txBody>
          <a:bodyPr wrap="square">
            <a:spAutoFit/>
          </a:bodyPr>
          <a:lstStyle/>
          <a:p>
            <a:pPr algn="just"/>
            <a:r>
              <a:rPr lang="ru-RU" sz="2400" b="1" dirty="0" smtClean="0">
                <a:solidFill>
                  <a:srgbClr val="220000"/>
                </a:solidFill>
              </a:rPr>
              <a:t>	</a:t>
            </a:r>
            <a:r>
              <a:rPr lang="ru-RU" sz="2000" dirty="0" smtClean="0">
                <a:solidFill>
                  <a:srgbClr val="220000"/>
                </a:solidFill>
              </a:rPr>
              <a:t>Все члены семьи свободно изъяснялись на французском. В то же время маленький Тютчев в </a:t>
            </a:r>
            <a:r>
              <a:rPr lang="ru-RU" sz="2000" dirty="0" err="1" smtClean="0">
                <a:solidFill>
                  <a:srgbClr val="220000"/>
                </a:solidFill>
              </a:rPr>
              <a:t>Овстуге</a:t>
            </a:r>
            <a:r>
              <a:rPr lang="ru-RU" sz="2000" dirty="0" smtClean="0">
                <a:solidFill>
                  <a:srgbClr val="220000"/>
                </a:solidFill>
              </a:rPr>
              <a:t>, среди лесов и полей, впитал исконно русскую атмосферу. Феденька любил вечерами гулять по молодому лесу, собирая ночные фиалки возле сельского кладбища. Как он позже напишет, их аромат наполнял его «невыразимым чувством таинственности». На всю жизнь запомнится ему и родная усадьба, с ее старинным садом, большими липами, аллеями, рекой Десной и старым-старым колодцем.</a:t>
            </a:r>
            <a:endParaRPr lang="ru-RU" sz="2400" dirty="0" smtClean="0">
              <a:solidFill>
                <a:srgbClr val="220000"/>
              </a:solidFill>
            </a:endParaRPr>
          </a:p>
        </p:txBody>
      </p:sp>
      <p:pic>
        <p:nvPicPr>
          <p:cNvPr id="23554" name="Picture 2" descr="https://rulove.ru/media/k2/galleries/101/gallery-3-2.png"/>
          <p:cNvPicPr>
            <a:picLocks noChangeAspect="1" noChangeArrowheads="1"/>
          </p:cNvPicPr>
          <p:nvPr/>
        </p:nvPicPr>
        <p:blipFill>
          <a:blip r:embed="rId2"/>
          <a:srcRect/>
          <a:stretch>
            <a:fillRect/>
          </a:stretch>
        </p:blipFill>
        <p:spPr bwMode="auto">
          <a:xfrm>
            <a:off x="285720" y="3786190"/>
            <a:ext cx="4173758" cy="2719977"/>
          </a:xfrm>
          <a:prstGeom prst="rect">
            <a:avLst/>
          </a:prstGeom>
          <a:noFill/>
          <a:ln>
            <a:solidFill>
              <a:srgbClr val="220000"/>
            </a:solidFill>
          </a:ln>
        </p:spPr>
      </p:pic>
      <p:pic>
        <p:nvPicPr>
          <p:cNvPr id="23556" name="Picture 4" descr="http://etobryansk.ru/uploads/gallery/5/i_8be2a0ab728c69369a0ce0720160488d.jpg"/>
          <p:cNvPicPr>
            <a:picLocks noChangeAspect="1" noChangeArrowheads="1"/>
          </p:cNvPicPr>
          <p:nvPr/>
        </p:nvPicPr>
        <p:blipFill>
          <a:blip r:embed="rId3"/>
          <a:srcRect/>
          <a:stretch>
            <a:fillRect/>
          </a:stretch>
        </p:blipFill>
        <p:spPr bwMode="auto">
          <a:xfrm>
            <a:off x="357158" y="428604"/>
            <a:ext cx="4097472" cy="3071834"/>
          </a:xfrm>
          <a:prstGeom prst="rect">
            <a:avLst/>
          </a:prstGeom>
          <a:noFill/>
          <a:ln>
            <a:solidFill>
              <a:srgbClr val="220000"/>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p:nvPr>
        </p:nvSpPr>
        <p:spPr>
          <a:xfrm>
            <a:off x="500034" y="1928802"/>
            <a:ext cx="8429684" cy="1470025"/>
          </a:xfrm>
        </p:spPr>
        <p:txBody>
          <a:bodyPr/>
          <a:lstStyle/>
          <a:p>
            <a:r>
              <a:rPr lang="ru-RU" sz="5400" b="1" dirty="0" smtClean="0">
                <a:solidFill>
                  <a:srgbClr val="220000"/>
                </a:solidFill>
                <a:latin typeface="Bookman Old Style" pitchFamily="18" charset="0"/>
              </a:rPr>
              <a:t>Литературное чтение </a:t>
            </a:r>
            <a:r>
              <a:rPr lang="ru-RU" b="1" dirty="0" smtClean="0">
                <a:solidFill>
                  <a:srgbClr val="220000"/>
                </a:solidFill>
                <a:latin typeface="Bookman Old Style" pitchFamily="18" charset="0"/>
              </a:rPr>
              <a:t/>
            </a:r>
            <a:br>
              <a:rPr lang="ru-RU" b="1" dirty="0" smtClean="0">
                <a:solidFill>
                  <a:srgbClr val="220000"/>
                </a:solidFill>
                <a:latin typeface="Bookman Old Style" pitchFamily="18" charset="0"/>
              </a:rPr>
            </a:br>
            <a:r>
              <a:rPr lang="ru-RU" sz="4000" b="1" dirty="0" smtClean="0">
                <a:solidFill>
                  <a:srgbClr val="220000"/>
                </a:solidFill>
                <a:latin typeface="Bookman Old Style" pitchFamily="18" charset="0"/>
              </a:rPr>
              <a:t>3 класс</a:t>
            </a:r>
            <a:br>
              <a:rPr lang="ru-RU" sz="4000" b="1" dirty="0" smtClean="0">
                <a:solidFill>
                  <a:srgbClr val="220000"/>
                </a:solidFill>
                <a:latin typeface="Bookman Old Style" pitchFamily="18" charset="0"/>
              </a:rPr>
            </a:br>
            <a:r>
              <a:rPr lang="ru-RU" sz="4000" b="1" dirty="0" smtClean="0">
                <a:solidFill>
                  <a:srgbClr val="220000"/>
                </a:solidFill>
                <a:latin typeface="Bookman Old Style" pitchFamily="18" charset="0"/>
              </a:rPr>
              <a:t>«Школа России»</a:t>
            </a:r>
            <a:endParaRPr lang="ru-RU" b="1" dirty="0" smtClean="0">
              <a:solidFill>
                <a:srgbClr val="220000"/>
              </a:solidFill>
              <a:latin typeface="Bookman Old Style" pitchFamily="18" charset="0"/>
            </a:endParaRPr>
          </a:p>
        </p:txBody>
      </p:sp>
      <p:pic>
        <p:nvPicPr>
          <p:cNvPr id="2" name="Рисунок 1"/>
          <p:cNvPicPr>
            <a:picLocks noChangeAspect="1"/>
          </p:cNvPicPr>
          <p:nvPr/>
        </p:nvPicPr>
        <p:blipFill>
          <a:blip r:embed="rId2"/>
          <a:stretch>
            <a:fillRect/>
          </a:stretch>
        </p:blipFill>
        <p:spPr>
          <a:xfrm>
            <a:off x="0" y="2968"/>
            <a:ext cx="9144000" cy="685206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p:nvPr>
        </p:nvSpPr>
        <p:spPr>
          <a:xfrm>
            <a:off x="357158" y="1714488"/>
            <a:ext cx="8429684" cy="1470025"/>
          </a:xfrm>
        </p:spPr>
        <p:txBody>
          <a:bodyPr/>
          <a:lstStyle/>
          <a:p>
            <a:r>
              <a:rPr lang="ru-RU" sz="5400" b="1" dirty="0" smtClean="0">
                <a:solidFill>
                  <a:srgbClr val="220000"/>
                </a:solidFill>
                <a:latin typeface="Bookman Old Style" pitchFamily="18" charset="0"/>
              </a:rPr>
              <a:t>Фёдор Иванович Тютчев</a:t>
            </a:r>
            <a:br>
              <a:rPr lang="ru-RU" sz="5400" b="1" dirty="0" smtClean="0">
                <a:solidFill>
                  <a:srgbClr val="220000"/>
                </a:solidFill>
                <a:latin typeface="Bookman Old Style" pitchFamily="18" charset="0"/>
              </a:rPr>
            </a:br>
            <a:r>
              <a:rPr lang="ru-RU" sz="2000" b="1" dirty="0" smtClean="0">
                <a:solidFill>
                  <a:srgbClr val="220000"/>
                </a:solidFill>
                <a:latin typeface="Bookman Old Style" pitchFamily="18" charset="0"/>
              </a:rPr>
              <a:t/>
            </a:r>
            <a:br>
              <a:rPr lang="ru-RU" sz="2000" b="1" dirty="0" smtClean="0">
                <a:solidFill>
                  <a:srgbClr val="220000"/>
                </a:solidFill>
                <a:latin typeface="Bookman Old Style" pitchFamily="18" charset="0"/>
              </a:rPr>
            </a:br>
            <a:r>
              <a:rPr lang="ru-RU" sz="5400" b="1" dirty="0" smtClean="0">
                <a:solidFill>
                  <a:srgbClr val="220000"/>
                </a:solidFill>
                <a:latin typeface="Bookman Old Style" pitchFamily="18" charset="0"/>
              </a:rPr>
              <a:t>«Весенняя гроза»</a:t>
            </a:r>
            <a:endParaRPr lang="ru-RU" b="1" dirty="0" smtClean="0">
              <a:solidFill>
                <a:srgbClr val="220000"/>
              </a:solidFill>
              <a:latin typeface="Bookman Old Style"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ds02.infourok.ru/uploads/ex/0b07/00043d3e-756de117/img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98"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207561"/>
      </p:ext>
    </p:extLst>
  </p:cSld>
  <p:clrMapOvr>
    <a:masterClrMapping/>
  </p:clrMapOvr>
</p:sld>
</file>

<file path=ppt/theme/theme1.xml><?xml version="1.0" encoding="utf-8"?>
<a:theme xmlns:a="http://schemas.openxmlformats.org/drawingml/2006/main" name="Тютчев Весенняя гроза">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Тютчев Весенняя гроза</Template>
  <TotalTime>122</TotalTime>
  <Words>381</Words>
  <Application>Microsoft Office PowerPoint</Application>
  <PresentationFormat>Экран (4:3)</PresentationFormat>
  <Paragraphs>33</Paragraphs>
  <Slides>14</Slides>
  <Notes>0</Notes>
  <HiddenSlides>0</HiddenSlides>
  <MMClips>2</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Bookman Old Style</vt:lpstr>
      <vt:lpstr>Calibri</vt:lpstr>
      <vt:lpstr>Comic Sans MS</vt:lpstr>
      <vt:lpstr>Тютчев Весенняя гроза</vt:lpstr>
      <vt:lpstr>Фёдор Иванович Тютчев</vt:lpstr>
      <vt:lpstr>Фёдор Иванович Тютчев родился в Овстуге Орловской губернии в семье дворянина. Федор был средним ребенком в семье. </vt:lpstr>
      <vt:lpstr>Кроме него у Тютчевых было еще двое детей: старший брат — Николай и младшая дочь — Дарья. Братья Тютчевы были невероятно дружны с самого раннего детства. Но всеобщим любимцем семьи стал именно Федор, Феденька, как его всегда называли.</vt:lpstr>
      <vt:lpstr>Презентация PowerPoint</vt:lpstr>
      <vt:lpstr>Презентация PowerPoint</vt:lpstr>
      <vt:lpstr>Презентация PowerPoint</vt:lpstr>
      <vt:lpstr>Литературное чтение  3 класс «Школа России»</vt:lpstr>
      <vt:lpstr>Фёдор Иванович Тютчев  «Весенняя гроза»</vt:lpstr>
      <vt:lpstr>Презентация PowerPoint</vt:lpstr>
      <vt:lpstr>Презентация PowerPoint</vt:lpstr>
      <vt:lpstr>Презентация PowerPoint</vt:lpstr>
      <vt:lpstr>Презентация PowerPoint</vt:lpstr>
      <vt:lpstr>Презентация PowerPoint</vt:lpstr>
      <vt:lpstr>Домашнее задание</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Литературное чтение  3 класс «Школа России»</dc:title>
  <dc:creator>Admin</dc:creator>
  <cp:lastModifiedBy>RePack by Diakov</cp:lastModifiedBy>
  <cp:revision>13</cp:revision>
  <dcterms:created xsi:type="dcterms:W3CDTF">2015-10-09T18:17:49Z</dcterms:created>
  <dcterms:modified xsi:type="dcterms:W3CDTF">2017-09-26T14:31:58Z</dcterms:modified>
</cp:coreProperties>
</file>